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</p:sldIdLst>
  <p:sldSz cy="5143500" cx="9144000"/>
  <p:notesSz cx="6858000" cy="9144000"/>
  <p:embeddedFontLst>
    <p:embeddedFont>
      <p:font typeface="EB Garamond"/>
      <p:regular r:id="rId57"/>
      <p:bold r:id="rId58"/>
      <p:italic r:id="rId59"/>
      <p:boldItalic r:id="rId6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Author clrIdx="0" id="0" initials="" lastIdx="1" name="Rick Xie"/>
  <p:cmAuthor clrIdx="1" id="1" initials="" lastIdx="3" name="杨亿亿"/>
  <p:cmAuthor clrIdx="2" id="2" initials="" lastIdx="1" name="Idowu Odelami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60" Type="http://schemas.openxmlformats.org/officeDocument/2006/relationships/font" Target="fonts/EBGaramond-boldItalic.fntdata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font" Target="fonts/EBGaramond-regular.fntdata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font" Target="fonts/EBGaramond-italic.fntdata"/><Relationship Id="rId14" Type="http://schemas.openxmlformats.org/officeDocument/2006/relationships/slide" Target="slides/slide8.xml"/><Relationship Id="rId58" Type="http://schemas.openxmlformats.org/officeDocument/2006/relationships/font" Target="fonts/EBGaramond-bold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0" idx="1" dt="2019-08-03T11:11:03.679">
    <p:pos x="6000" y="0"/>
    <p:text>08_tfrecord_example.py not found in github?</p:text>
  </p:cm>
  <p:cm authorId="1" idx="1" dt="2018-03-07T03:07:44.756">
    <p:pos x="6000" y="0"/>
    <p:text>_Marked as resolved_</p:text>
  </p:cm>
  <p:cm authorId="1" idx="2" dt="2018-03-07T03:09:27.803">
    <p:pos x="6000" y="0"/>
    <p:text>_Re-opened_
the file 09_tfrecord_example.py in stanford-tensorflow-tutorials/2017/examples</p:text>
  </p:cm>
  <p:cm authorId="1" idx="3" dt="2018-03-07T03:10:00.971">
    <p:pos x="6000" y="0"/>
    <p:text>_Marked as resolved_</p:text>
  </p:cm>
  <p:cm authorId="2" idx="1" dt="2019-08-03T11:11:03.679">
    <p:pos x="6000" y="0"/>
    <p:text>_Re-opened_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c7e21426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1c7e21426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0a6f76e4b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0a6f76e4b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3093bc7aec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3093bc7aec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30a6f76e4b_0_2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30a6f76e4b_0_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0a6f76e4b_0_2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0a6f76e4b_0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30a6f76e4b_0_2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30a6f76e4b_0_2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3093bc7aec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3093bc7aec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30a6f76e4b_0_2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30a6f76e4b_0_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0a6f76e4b_0_2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30a6f76e4b_0_2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3093bc7aec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3093bc7aec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c81018da0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1c81018da0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3093bc7aec_0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3093bc7aec_0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3093bc7aec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3093bc7aec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3093bc7aec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3093bc7aec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She has more citations than I do :(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c7e21426d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1c7e21426d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1c7ebf616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1c7ebf616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that’s exactly what it means in neural networks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1c81018da0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1c81018da0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After 160 iterations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1c7e21426d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1c7e21426d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1c7e21426d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1c7e21426d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1c81018da0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1c81018da0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1c8699ac1d_1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1c8699ac1d_1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1c8699ac1d_1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1c8699ac1d_1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3093bc7aec_0_2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3093bc7aec_0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c8699ac1d_1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1c8699ac1d_1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30a6f76e4b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30a6f76e4b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30a6f76e4b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30a6f76e4b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0a6f76e4b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0a6f76e4b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convolutional network has many different layers, each layer is like a function that can extract certain features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study has shown that lower layers tend to represent </a:t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30a6f76e4b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30a6f76e4b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1c8699ac1d_1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1c8699ac1d_1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1c8699ac1d_1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1c8699ac1d_1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1c8699ac1d_1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1c8699ac1d_1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30a6f76e4b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30a6f76e4b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30a6f76e4b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30a6f76e4b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093bc7aec_0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3093bc7aec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30a6f76e4b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30a6f76e4b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VGG: Oxford (Visual Geometry Group)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AlexNet: Toronto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GoogleNet: Google</a:t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1c8699ac1d_1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1c8699ac1d_1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1c8699ac1d_1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1c8699ac1d_1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30a6f76e4b_0_2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30a6f76e4b_0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30a6f76e4b_0_2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30a6f76e4b_0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1c8699ac1d_1_2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1c8699ac1d_1_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30ea59d1f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30ea59d1f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30a6f76e4b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30a6f76e4b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30a6f76e4b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30a6f76e4b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30a6f76e4b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30a6f76e4b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093bc7ae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093bc7ae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1c8699ac1d_1_2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1c8699ac1d_1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093bc7aec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3093bc7aec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0a6f76e4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0a6f76e4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protobuf: google’s xml-like format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093bc7aec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3093bc7aec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0a6f76e4b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30a6f76e4b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6" name="Google Shape;56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0" name="Google Shape;60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3" name="Google Shape;63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4" name="Google Shape;64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7" name="Google Shape;67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8" name="Google Shape;68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9" name="Google Shape;69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2" name="Google Shape;72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5" name="Google Shape;75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6" name="Google Shape;76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79" name="Google Shape;79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2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3" name="Google Shape;83;p2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4" name="Google Shape;84;p2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5" name="Google Shape;85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88" name="Google Shape;88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1" name="Google Shape;91;p2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" name="Google Shape;92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dark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lt2"/>
                </a:solidFill>
              </a:defRPr>
            </a:lvl1pPr>
            <a:lvl2pPr lvl="1" rtl="0" algn="r">
              <a:buNone/>
              <a:defRPr sz="1000">
                <a:solidFill>
                  <a:schemeClr val="lt2"/>
                </a:solidFill>
              </a:defRPr>
            </a:lvl2pPr>
            <a:lvl3pPr lvl="2" rtl="0" algn="r">
              <a:buNone/>
              <a:defRPr sz="1000">
                <a:solidFill>
                  <a:schemeClr val="lt2"/>
                </a:solidFill>
              </a:defRPr>
            </a:lvl3pPr>
            <a:lvl4pPr lvl="3" rtl="0" algn="r">
              <a:buNone/>
              <a:defRPr sz="1000">
                <a:solidFill>
                  <a:schemeClr val="lt2"/>
                </a:solidFill>
              </a:defRPr>
            </a:lvl4pPr>
            <a:lvl5pPr lvl="4" rtl="0" algn="r">
              <a:buNone/>
              <a:defRPr sz="1000">
                <a:solidFill>
                  <a:schemeClr val="lt2"/>
                </a:solidFill>
              </a:defRPr>
            </a:lvl5pPr>
            <a:lvl6pPr lvl="5" rtl="0" algn="r">
              <a:buNone/>
              <a:defRPr sz="1000">
                <a:solidFill>
                  <a:schemeClr val="lt2"/>
                </a:solidFill>
              </a:defRPr>
            </a:lvl6pPr>
            <a:lvl7pPr lvl="6" rtl="0" algn="r">
              <a:buNone/>
              <a:defRPr sz="1000">
                <a:solidFill>
                  <a:schemeClr val="lt2"/>
                </a:solidFill>
              </a:defRPr>
            </a:lvl7pPr>
            <a:lvl8pPr lvl="7" rtl="0" algn="r">
              <a:buNone/>
              <a:defRPr sz="1000">
                <a:solidFill>
                  <a:schemeClr val="lt2"/>
                </a:solidFill>
              </a:defRPr>
            </a:lvl8pPr>
            <a:lvl9pPr lvl="8" rtl="0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Relationship Id="rId3" Type="http://schemas.openxmlformats.org/officeDocument/2006/relationships/comments" Target="../comments/comment1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Relationship Id="rId3" Type="http://schemas.openxmlformats.org/officeDocument/2006/relationships/hyperlink" Target="mailto:cs20-win1718-staff@lists.stanford.edu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6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9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2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.png"/><Relationship Id="rId4" Type="http://schemas.openxmlformats.org/officeDocument/2006/relationships/image" Target="../media/image3.jpg"/><Relationship Id="rId10" Type="http://schemas.openxmlformats.org/officeDocument/2006/relationships/image" Target="../media/image7.png"/><Relationship Id="rId9" Type="http://schemas.openxmlformats.org/officeDocument/2006/relationships/image" Target="../media/image6.png"/><Relationship Id="rId5" Type="http://schemas.openxmlformats.org/officeDocument/2006/relationships/image" Target="../media/image8.png"/><Relationship Id="rId6" Type="http://schemas.openxmlformats.org/officeDocument/2006/relationships/image" Target="../media/image10.png"/><Relationship Id="rId7" Type="http://schemas.openxmlformats.org/officeDocument/2006/relationships/image" Target="../media/image4.png"/><Relationship Id="rId8" Type="http://schemas.openxmlformats.org/officeDocument/2006/relationships/image" Target="../media/image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5.gif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Relationship Id="rId4" Type="http://schemas.openxmlformats.org/officeDocument/2006/relationships/image" Target="../media/image9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4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8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0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5.jpg"/><Relationship Id="rId4" Type="http://schemas.openxmlformats.org/officeDocument/2006/relationships/image" Target="../media/image17.jp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2.jp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3.gif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0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5"/>
          <p:cNvSpPr txBox="1"/>
          <p:nvPr>
            <p:ph type="ctrTitle"/>
          </p:nvPr>
        </p:nvSpPr>
        <p:spPr>
          <a:xfrm>
            <a:off x="131425" y="1760625"/>
            <a:ext cx="8877000" cy="103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Style Transfer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00" name="Google Shape;100;p25"/>
          <p:cNvSpPr txBox="1"/>
          <p:nvPr>
            <p:ph idx="1" type="subTitle"/>
          </p:nvPr>
        </p:nvSpPr>
        <p:spPr>
          <a:xfrm>
            <a:off x="311700" y="2834125"/>
            <a:ext cx="8520600" cy="133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Georgia"/>
                <a:ea typeface="Georgia"/>
                <a:cs typeface="Georgia"/>
                <a:sym typeface="Georgia"/>
              </a:rPr>
              <a:t>CS 20: TensorFlow for Deep Learning Research</a:t>
            </a:r>
            <a:endParaRPr sz="18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Georgia"/>
                <a:ea typeface="Georgia"/>
                <a:cs typeface="Georgia"/>
                <a:sym typeface="Georgia"/>
              </a:rPr>
              <a:t>Lecture 9</a:t>
            </a:r>
            <a:endParaRPr sz="18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Georgia"/>
                <a:ea typeface="Georgia"/>
                <a:cs typeface="Georgia"/>
                <a:sym typeface="Georgia"/>
              </a:rPr>
              <a:t>2/9/2017</a:t>
            </a:r>
            <a:endParaRPr sz="18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01" name="Google Shape;101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2" name="Google Shape;10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90775" y="291825"/>
            <a:ext cx="1163600" cy="146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8" name="Google Shape;168;p34"/>
          <p:cNvSpPr txBox="1"/>
          <p:nvPr/>
        </p:nvSpPr>
        <p:spPr>
          <a:xfrm>
            <a:off x="724500" y="918350"/>
            <a:ext cx="7695000" cy="40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eorgia"/>
              <a:buChar char="●"/>
            </a:pPr>
            <a:r>
              <a:rPr lang="en" sz="24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make better use of disk cache</a:t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eorgia"/>
              <a:buChar char="●"/>
            </a:pPr>
            <a:r>
              <a:rPr lang="en" sz="24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faster to move around </a:t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eorgia"/>
              <a:buChar char="●"/>
            </a:pPr>
            <a:r>
              <a:rPr lang="en" sz="24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can handle data of different types</a:t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e.g. you can put both images and labels in one place</a:t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69" name="Google Shape;169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eorgia"/>
                <a:ea typeface="Georgia"/>
                <a:cs typeface="Georgia"/>
                <a:sym typeface="Georgia"/>
              </a:rPr>
              <a:t>Why binary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5" name="Google Shape;175;p35"/>
          <p:cNvSpPr txBox="1"/>
          <p:nvPr/>
        </p:nvSpPr>
        <p:spPr>
          <a:xfrm>
            <a:off x="724500" y="1173925"/>
            <a:ext cx="7695000" cy="31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eorgia"/>
              <a:buChar char="●"/>
            </a:pPr>
            <a:r>
              <a:rPr lang="en" sz="24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Feature: an image</a:t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eorgia"/>
              <a:buChar char="●"/>
            </a:pPr>
            <a:r>
              <a:rPr lang="en" sz="24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Label: a number</a:t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76" name="Google Shape;176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eorgia"/>
                <a:ea typeface="Georgia"/>
                <a:cs typeface="Georgia"/>
                <a:sym typeface="Georgia"/>
              </a:rPr>
              <a:t>Convert to TFRecord format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2" name="Google Shape;182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eorgia"/>
                <a:ea typeface="Georgia"/>
                <a:cs typeface="Georgia"/>
                <a:sym typeface="Georgia"/>
              </a:rPr>
              <a:t>Convert to TFRecord format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83" name="Google Shape;183;p36"/>
          <p:cNvSpPr txBox="1"/>
          <p:nvPr/>
        </p:nvSpPr>
        <p:spPr>
          <a:xfrm>
            <a:off x="882075" y="1183200"/>
            <a:ext cx="7695000" cy="360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# Step 1: create a writer to write tfrecord to that file</a:t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writer = tf.python_io.TFRecordWriter(out_file)</a:t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# Step 2: get serialized shape and values of the image</a:t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shape, binary_image = get_image_binary(image_file)</a:t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# Step 3: create a tf.train.Features object</a:t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features = tf.train.Features(feature={'label': _int64_feature(label),</a:t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                                'shape': _bytes_feature(shape),</a:t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                                'image': _bytes_feature(binary_image)})</a:t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# Step 4: create a sample containing of features defined above</a:t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sample = tf.train.Example(features=features)</a:t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# Step 5: write the sample to the tfrecord file</a:t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writer.write(sample.SerializeToString())</a:t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writer.close()</a:t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9" name="Google Shape;189;p37"/>
          <p:cNvSpPr txBox="1"/>
          <p:nvPr/>
        </p:nvSpPr>
        <p:spPr>
          <a:xfrm>
            <a:off x="882075" y="1183200"/>
            <a:ext cx="7695000" cy="360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# Step 1: create a writer to write tfrecord to that file</a:t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writer = tf.python_io.TFRecordWriter(out_file)</a:t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# Step 2: get serialized shape and values of the image</a:t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shape, binary_image = get_image_binary(image_file)</a:t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# Step 3: create a tf.train.Features object</a:t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features = tf.train.Features(feature={'label': </a:t>
            </a:r>
            <a:r>
              <a:rPr lang="en" sz="1200">
                <a:solidFill>
                  <a:srgbClr val="FFFFFF"/>
                </a:solidFill>
                <a:highlight>
                  <a:schemeClr val="accent3"/>
                </a:highlight>
                <a:latin typeface="Consolas"/>
                <a:ea typeface="Consolas"/>
                <a:cs typeface="Consolas"/>
                <a:sym typeface="Consolas"/>
              </a:rPr>
              <a:t>_int64_feature</a:t>
            </a:r>
            <a:r>
              <a:rPr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(label),</a:t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                                'shape': </a:t>
            </a:r>
            <a:r>
              <a:rPr lang="en" sz="1200">
                <a:solidFill>
                  <a:srgbClr val="FFFFFF"/>
                </a:solidFill>
                <a:highlight>
                  <a:schemeClr val="accent3"/>
                </a:highlight>
                <a:latin typeface="Consolas"/>
                <a:ea typeface="Consolas"/>
                <a:cs typeface="Consolas"/>
                <a:sym typeface="Consolas"/>
              </a:rPr>
              <a:t>_bytes_feature</a:t>
            </a:r>
            <a:r>
              <a:rPr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(shape),</a:t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                                'image': </a:t>
            </a:r>
            <a:r>
              <a:rPr lang="en" sz="1200">
                <a:solidFill>
                  <a:srgbClr val="FFFFFF"/>
                </a:solidFill>
                <a:highlight>
                  <a:schemeClr val="accent3"/>
                </a:highlight>
                <a:latin typeface="Consolas"/>
                <a:ea typeface="Consolas"/>
                <a:cs typeface="Consolas"/>
                <a:sym typeface="Consolas"/>
              </a:rPr>
              <a:t>_bytes_feature</a:t>
            </a:r>
            <a:r>
              <a:rPr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(binary_image)})</a:t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# Step 4: create a sample containing of features defined above</a:t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sample = tf.train.Example(features=features)</a:t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# Step 5: write the sample to the tfrecord file</a:t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writer.write(sample.SerializeToString())</a:t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writer.close()</a:t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90" name="Google Shape;190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eorgia"/>
                <a:ea typeface="Georgia"/>
                <a:cs typeface="Georgia"/>
                <a:sym typeface="Georgia"/>
              </a:rPr>
              <a:t>Convert to TFRecord format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91" name="Google Shape;191;p37"/>
          <p:cNvSpPr txBox="1"/>
          <p:nvPr/>
        </p:nvSpPr>
        <p:spPr>
          <a:xfrm>
            <a:off x="5614075" y="4258325"/>
            <a:ext cx="3273600" cy="62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rPr>
              <a:t>Serialize different data type</a:t>
            </a:r>
            <a:endParaRPr sz="1800">
              <a:solidFill>
                <a:srgbClr val="FFFFFF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rPr>
              <a:t>into byte strings</a:t>
            </a:r>
            <a:endParaRPr sz="1800">
              <a:solidFill>
                <a:srgbClr val="FFFFFF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7" name="Google Shape;197;p38"/>
          <p:cNvSpPr txBox="1"/>
          <p:nvPr/>
        </p:nvSpPr>
        <p:spPr>
          <a:xfrm>
            <a:off x="882075" y="1183200"/>
            <a:ext cx="7695000" cy="360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def _int64_feature(value):</a:t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return tf.train.Feature(int64_list=tf.train.Int64List(value=[value]))</a:t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def _bytes_feature(value):</a:t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return tf.train.Feature(bytes_list=tf.train.BytesList(value=[value]))</a:t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98" name="Google Shape;198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eorgia"/>
                <a:ea typeface="Georgia"/>
                <a:cs typeface="Georgia"/>
                <a:sym typeface="Georgia"/>
              </a:rPr>
              <a:t>Convert to TFRecord format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4" name="Google Shape;204;p39"/>
          <p:cNvSpPr txBox="1"/>
          <p:nvPr/>
        </p:nvSpPr>
        <p:spPr>
          <a:xfrm>
            <a:off x="1039600" y="1717700"/>
            <a:ext cx="6828600" cy="14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Using TFRecordDataset</a:t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05" name="Google Shape;205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eorgia"/>
                <a:ea typeface="Georgia"/>
                <a:cs typeface="Georgia"/>
                <a:sym typeface="Georgia"/>
              </a:rPr>
              <a:t>Read TFRecord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1" name="Google Shape;211;p40"/>
          <p:cNvSpPr txBox="1"/>
          <p:nvPr/>
        </p:nvSpPr>
        <p:spPr>
          <a:xfrm>
            <a:off x="882075" y="1183200"/>
            <a:ext cx="7695000" cy="360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dataset = tf.data.TFRecordDataset(tfrecord_files)</a:t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dataset = dataset.map(</a:t>
            </a:r>
            <a:r>
              <a:rPr lang="en" sz="1200">
                <a:solidFill>
                  <a:srgbClr val="FFFFFF"/>
                </a:solidFill>
                <a:highlight>
                  <a:schemeClr val="accent3"/>
                </a:highlight>
                <a:latin typeface="Consolas"/>
                <a:ea typeface="Consolas"/>
                <a:cs typeface="Consolas"/>
                <a:sym typeface="Consolas"/>
              </a:rPr>
              <a:t>_parse_function</a:t>
            </a:r>
            <a:r>
              <a:rPr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12" name="Google Shape;212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eorgia"/>
                <a:ea typeface="Georgia"/>
                <a:cs typeface="Georgia"/>
                <a:sym typeface="Georgia"/>
              </a:rPr>
              <a:t>Read TFRecord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13" name="Google Shape;213;p40"/>
          <p:cNvSpPr txBox="1"/>
          <p:nvPr/>
        </p:nvSpPr>
        <p:spPr>
          <a:xfrm>
            <a:off x="4409275" y="1820950"/>
            <a:ext cx="32736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rPr>
              <a:t>Parse each tfrecord_file into different features that we want</a:t>
            </a:r>
            <a:endParaRPr sz="1800">
              <a:solidFill>
                <a:srgbClr val="FFFFFF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rPr>
              <a:t>In this case, a tuple of </a:t>
            </a:r>
            <a:endParaRPr sz="1800">
              <a:solidFill>
                <a:srgbClr val="FFFFFF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rPr>
              <a:t>(label, shape, image)</a:t>
            </a:r>
            <a:endParaRPr sz="1800">
              <a:solidFill>
                <a:srgbClr val="FFFFFF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9" name="Google Shape;219;p41"/>
          <p:cNvSpPr txBox="1"/>
          <p:nvPr/>
        </p:nvSpPr>
        <p:spPr>
          <a:xfrm>
            <a:off x="882075" y="1183200"/>
            <a:ext cx="7695000" cy="360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dataset = tf.data.TFRecordDataset(tfrecord_files)</a:t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dataset = dataset.map(_parse_function)</a:t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def _parse_function(tfrecord_serialized):</a:t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features={'label': tf.FixedLenFeature([], tf.int64),</a:t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          'shape': tf.FixedLenFeature([], tf.string),</a:t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          'image': tf.FixedLenFeature([], tf.string)}</a:t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parsed_features = tf.parse_single_example(tfrecord_serialized, features)</a:t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return parsed_features['label'], parsed_features['shape'], parsed_features['image']</a:t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20" name="Google Shape;220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eorgia"/>
                <a:ea typeface="Georgia"/>
                <a:cs typeface="Georgia"/>
                <a:sym typeface="Georgia"/>
              </a:rPr>
              <a:t>Read TFRecord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42"/>
          <p:cNvSpPr txBox="1"/>
          <p:nvPr>
            <p:ph type="title"/>
          </p:nvPr>
        </p:nvSpPr>
        <p:spPr>
          <a:xfrm>
            <a:off x="311700" y="1835563"/>
            <a:ext cx="8520600" cy="18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eorgia"/>
                <a:ea typeface="Georgia"/>
                <a:cs typeface="Georgia"/>
                <a:sym typeface="Georgia"/>
              </a:rPr>
              <a:t>See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eorgia"/>
                <a:ea typeface="Georgia"/>
                <a:cs typeface="Georgia"/>
                <a:sym typeface="Georgia"/>
              </a:rPr>
              <a:t>08_tfrecord_example.py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26" name="Google Shape;226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43"/>
          <p:cNvSpPr txBox="1"/>
          <p:nvPr>
            <p:ph type="title"/>
          </p:nvPr>
        </p:nvSpPr>
        <p:spPr>
          <a:xfrm>
            <a:off x="311700" y="1814325"/>
            <a:ext cx="8520600" cy="160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eorgia"/>
                <a:ea typeface="Georgia"/>
                <a:cs typeface="Georgia"/>
                <a:sym typeface="Georgia"/>
              </a:rPr>
              <a:t>Assignment 2: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eorgia"/>
                <a:ea typeface="Georgia"/>
                <a:cs typeface="Georgia"/>
                <a:sym typeface="Georgia"/>
              </a:rPr>
              <a:t>Style Transfer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32" name="Google Shape;232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33" name="Google Shape;233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90775" y="464625"/>
            <a:ext cx="1163600" cy="146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8" name="Google Shape;108;p26"/>
          <p:cNvSpPr txBox="1"/>
          <p:nvPr/>
        </p:nvSpPr>
        <p:spPr>
          <a:xfrm>
            <a:off x="724500" y="1320500"/>
            <a:ext cx="7695000" cy="25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Assignment 2 is out. It’s fun, but tricky. Start early.</a:t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Sign up for check-ins/IGs with the course staff!</a:t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u="sng">
                <a:solidFill>
                  <a:schemeClr val="hlink"/>
                </a:solidFill>
                <a:latin typeface="Georgia"/>
                <a:ea typeface="Georgia"/>
                <a:cs typeface="Georgia"/>
                <a:sym typeface="Georgia"/>
                <a:hlinkClick r:id="rId3"/>
              </a:rPr>
              <a:t>cs20-win1718-staff@lists.stanford.edu</a:t>
            </a:r>
            <a:r>
              <a:rPr lang="en" sz="24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09" name="Google Shape;109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eorgia"/>
                <a:ea typeface="Georgia"/>
                <a:cs typeface="Georgia"/>
                <a:sym typeface="Georgia"/>
              </a:rPr>
              <a:t>Announcements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Google Shape;23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68012"/>
            <a:ext cx="9144001" cy="3762027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44"/>
          <p:cNvSpPr/>
          <p:nvPr/>
        </p:nvSpPr>
        <p:spPr>
          <a:xfrm>
            <a:off x="3109600" y="1059625"/>
            <a:ext cx="2924802" cy="1055916"/>
          </a:xfrm>
          <a:prstGeom prst="irregularSeal1">
            <a:avLst/>
          </a:prstGeom>
          <a:noFill/>
          <a:ln cap="flat" cmpd="sng" w="285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5538" y="1017725"/>
            <a:ext cx="5179223" cy="3954225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eorgia"/>
                <a:ea typeface="Georgia"/>
                <a:cs typeface="Georgia"/>
                <a:sym typeface="Georgia"/>
              </a:rPr>
              <a:t>Yes, that Kristen Stewart!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Google Shape;25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9438" y="1017725"/>
            <a:ext cx="5125134" cy="3843851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eorgia"/>
                <a:ea typeface="Georgia"/>
                <a:cs typeface="Georgia"/>
                <a:sym typeface="Georgia"/>
              </a:rPr>
              <a:t>Deadpool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Google Shape;256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0925" y="1017725"/>
            <a:ext cx="5125134" cy="3843851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eorgia"/>
                <a:ea typeface="Georgia"/>
                <a:cs typeface="Georgia"/>
                <a:sym typeface="Georgia"/>
              </a:rPr>
              <a:t>Guernica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9438" y="1066000"/>
            <a:ext cx="5125134" cy="3843851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eorgia"/>
                <a:ea typeface="Georgia"/>
                <a:cs typeface="Georgia"/>
                <a:sym typeface="Georgia"/>
              </a:rPr>
              <a:t>Deadpool and Guernica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1413" y="476425"/>
            <a:ext cx="2834950" cy="212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19775" y="1885925"/>
            <a:ext cx="1035725" cy="820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21392" y="2767425"/>
            <a:ext cx="2834958" cy="212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19776" y="4209692"/>
            <a:ext cx="1035725" cy="7775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4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233750" y="476425"/>
            <a:ext cx="2834950" cy="212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4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144432" y="1842825"/>
            <a:ext cx="1092910" cy="82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4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233750" y="2743900"/>
            <a:ext cx="2834950" cy="212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4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144425" y="4188211"/>
            <a:ext cx="1092925" cy="8205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Google Shape;280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7075" y="758875"/>
            <a:ext cx="7620000" cy="381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50"/>
          <p:cNvSpPr txBox="1"/>
          <p:nvPr/>
        </p:nvSpPr>
        <p:spPr>
          <a:xfrm>
            <a:off x="129825" y="4860700"/>
            <a:ext cx="6691200" cy="2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rPr>
              <a:t>Logan Engstrom’s fast-style-transfer @ GitHub</a:t>
            </a:r>
            <a:endParaRPr sz="900">
              <a:solidFill>
                <a:srgbClr val="FFFFFF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7" name="Google Shape;287;p51"/>
          <p:cNvSpPr txBox="1"/>
          <p:nvPr/>
        </p:nvSpPr>
        <p:spPr>
          <a:xfrm>
            <a:off x="724500" y="918350"/>
            <a:ext cx="7695000" cy="40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The math is aight</a:t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but the implementation is tricky</a:t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88" name="Google Shape;288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eorgia"/>
                <a:ea typeface="Georgia"/>
                <a:cs typeface="Georgia"/>
                <a:sym typeface="Georgia"/>
              </a:rPr>
              <a:t>Style Transfer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4" name="Google Shape;294;p52"/>
          <p:cNvSpPr txBox="1"/>
          <p:nvPr/>
        </p:nvSpPr>
        <p:spPr>
          <a:xfrm>
            <a:off x="724500" y="918350"/>
            <a:ext cx="7695000" cy="40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Find a new image:</a:t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eorgia"/>
              <a:buChar char="●"/>
            </a:pPr>
            <a:r>
              <a:rPr lang="en" sz="24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whose content is closest to the content image and</a:t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eorgia"/>
              <a:buChar char="●"/>
            </a:pPr>
            <a:r>
              <a:rPr lang="en" sz="24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whose style is closest to the style image</a:t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95" name="Google Shape;295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eorgia"/>
                <a:ea typeface="Georgia"/>
                <a:cs typeface="Georgia"/>
                <a:sym typeface="Georgia"/>
              </a:rPr>
              <a:t>Mathy stuff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1" name="Google Shape;301;p53"/>
          <p:cNvSpPr txBox="1"/>
          <p:nvPr/>
        </p:nvSpPr>
        <p:spPr>
          <a:xfrm>
            <a:off x="724500" y="918350"/>
            <a:ext cx="7695000" cy="40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eorgia"/>
              <a:buChar char="●"/>
            </a:pPr>
            <a:r>
              <a:rPr lang="en" sz="24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Content loss </a:t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M</a:t>
            </a:r>
            <a:r>
              <a:rPr lang="en" sz="18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easure the content loss between the content of the generated  image and the content of the content image</a:t>
            </a:r>
            <a:endParaRPr sz="18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eorgia"/>
              <a:buChar char="●"/>
            </a:pPr>
            <a:r>
              <a:rPr lang="en" sz="24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Style loss</a:t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M</a:t>
            </a:r>
            <a:r>
              <a:rPr lang="en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easure the style loss between the style of the generated  image and the style of the style image</a:t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02" name="Google Shape;302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eorgia"/>
                <a:ea typeface="Georgia"/>
                <a:cs typeface="Georgia"/>
                <a:sym typeface="Georgia"/>
              </a:rPr>
              <a:t>It’s all about the loss functions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5" name="Google Shape;115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eorgia"/>
                <a:ea typeface="Georgia"/>
                <a:cs typeface="Georgia"/>
                <a:sym typeface="Georgia"/>
              </a:rPr>
              <a:t>Guest lectures next week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16" name="Google Shape;116;p27"/>
          <p:cNvSpPr txBox="1"/>
          <p:nvPr/>
        </p:nvSpPr>
        <p:spPr>
          <a:xfrm>
            <a:off x="1453550" y="3875675"/>
            <a:ext cx="2480400" cy="11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Alec Radford</a:t>
            </a:r>
            <a:endParaRPr sz="18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OpenAI</a:t>
            </a:r>
            <a:endParaRPr sz="18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Topic: GANs</a:t>
            </a:r>
            <a:endParaRPr sz="18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2/9</a:t>
            </a:r>
            <a:endParaRPr sz="18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117" name="Google Shape;11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3550" y="1381125"/>
            <a:ext cx="2381250" cy="238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4525" y="1381126"/>
            <a:ext cx="2381250" cy="238125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7"/>
          <p:cNvSpPr txBox="1"/>
          <p:nvPr/>
        </p:nvSpPr>
        <p:spPr>
          <a:xfrm>
            <a:off x="5054525" y="3875675"/>
            <a:ext cx="3524700" cy="11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Danijar Hafner</a:t>
            </a:r>
            <a:endParaRPr sz="18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Google Brain</a:t>
            </a:r>
            <a:endParaRPr sz="18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Topic: Variational Autoencoder</a:t>
            </a:r>
            <a:endParaRPr sz="18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2/14</a:t>
            </a:r>
            <a:endParaRPr sz="18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08" name="Google Shape;308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3700" y="0"/>
            <a:ext cx="5143525" cy="5143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14" name="Google Shape;314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1934" y="0"/>
            <a:ext cx="649278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0" name="Google Shape;320;p56"/>
          <p:cNvSpPr txBox="1"/>
          <p:nvPr/>
        </p:nvSpPr>
        <p:spPr>
          <a:xfrm>
            <a:off x="724500" y="1264900"/>
            <a:ext cx="7695000" cy="9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A convolutional network has many layers, each layer is a function that extracts certain features</a:t>
            </a:r>
            <a:endParaRPr sz="24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21" name="Google Shape;321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eorgia"/>
                <a:ea typeface="Georgia"/>
                <a:cs typeface="Georgia"/>
                <a:sym typeface="Georgia"/>
              </a:rPr>
              <a:t>Feature maps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27" name="Google Shape;327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0599" y="157525"/>
            <a:ext cx="6217674" cy="4624250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57"/>
          <p:cNvSpPr txBox="1"/>
          <p:nvPr/>
        </p:nvSpPr>
        <p:spPr>
          <a:xfrm>
            <a:off x="185450" y="4744700"/>
            <a:ext cx="6153600" cy="50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rPr>
              <a:t>Zeiler, Matthew D., and Rob Fergus. "Visualizing and understanding convolutional networks." European conference on computer vision. Springer, Cham, 2014.</a:t>
            </a:r>
            <a:endParaRPr sz="900">
              <a:solidFill>
                <a:srgbClr val="FFFFFF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4" name="Google Shape;334;p58"/>
          <p:cNvSpPr txBox="1"/>
          <p:nvPr/>
        </p:nvSpPr>
        <p:spPr>
          <a:xfrm>
            <a:off x="724500" y="1264900"/>
            <a:ext cx="7695000" cy="37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Feature visualization have shown that:</a:t>
            </a:r>
            <a:endParaRPr sz="24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rgia"/>
              <a:buChar char="●"/>
            </a:pPr>
            <a:r>
              <a:rPr lang="en" sz="24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lower layers extract features related to content</a:t>
            </a:r>
            <a:endParaRPr sz="24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rgia"/>
              <a:buChar char="●"/>
            </a:pPr>
            <a:r>
              <a:rPr lang="en" sz="24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higher layers extract features related to style</a:t>
            </a:r>
            <a:endParaRPr sz="24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35" name="Google Shape;335;p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eorgia"/>
                <a:ea typeface="Georgia"/>
                <a:cs typeface="Georgia"/>
                <a:sym typeface="Georgia"/>
              </a:rPr>
              <a:t>Content/style of an image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1" name="Google Shape;341;p59"/>
          <p:cNvSpPr txBox="1"/>
          <p:nvPr/>
        </p:nvSpPr>
        <p:spPr>
          <a:xfrm>
            <a:off x="724500" y="918350"/>
            <a:ext cx="7695000" cy="40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eorgia"/>
              <a:buChar char="●"/>
            </a:pPr>
            <a:r>
              <a:rPr lang="en" sz="24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Content loss </a:t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M</a:t>
            </a:r>
            <a:r>
              <a:rPr lang="en" sz="18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easure the loss between </a:t>
            </a:r>
            <a:r>
              <a:rPr b="1" lang="en" sz="1800">
                <a:solidFill>
                  <a:srgbClr val="FFFFFF"/>
                </a:solidFill>
                <a:highlight>
                  <a:schemeClr val="accent3"/>
                </a:highlight>
                <a:latin typeface="Georgia"/>
                <a:ea typeface="Georgia"/>
                <a:cs typeface="Georgia"/>
                <a:sym typeface="Georgia"/>
              </a:rPr>
              <a:t>the feature maps in the content layer</a:t>
            </a:r>
            <a:r>
              <a:rPr b="1" lang="en" sz="18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lang="en" sz="18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of the generated  image and the content image</a:t>
            </a:r>
            <a:endParaRPr sz="18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eorgia"/>
              <a:buChar char="●"/>
            </a:pPr>
            <a:r>
              <a:rPr lang="en" sz="24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Style loss</a:t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M</a:t>
            </a:r>
            <a:r>
              <a:rPr lang="en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easure the loss between </a:t>
            </a:r>
            <a:r>
              <a:rPr b="1" lang="en" sz="1800">
                <a:solidFill>
                  <a:schemeClr val="dk1"/>
                </a:solidFill>
                <a:highlight>
                  <a:schemeClr val="accent3"/>
                </a:highlight>
                <a:latin typeface="Georgia"/>
                <a:ea typeface="Georgia"/>
                <a:cs typeface="Georgia"/>
                <a:sym typeface="Georgia"/>
              </a:rPr>
              <a:t>the feature maps in the style layers</a:t>
            </a:r>
            <a:r>
              <a:rPr lang="en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of the generated  image and the style image</a:t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42" name="Google Shape;342;p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eorgia"/>
                <a:ea typeface="Georgia"/>
                <a:cs typeface="Georgia"/>
                <a:sym typeface="Georgia"/>
              </a:rPr>
              <a:t>Loss functions revisited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8" name="Google Shape;348;p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eorgia"/>
                <a:ea typeface="Georgia"/>
                <a:cs typeface="Georgia"/>
                <a:sym typeface="Georgia"/>
              </a:rPr>
              <a:t>Loss functions revisited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49" name="Google Shape;349;p60"/>
          <p:cNvSpPr txBox="1"/>
          <p:nvPr/>
        </p:nvSpPr>
        <p:spPr>
          <a:xfrm>
            <a:off x="724500" y="1162950"/>
            <a:ext cx="7695000" cy="38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eorgia"/>
              <a:buChar char="●"/>
            </a:pPr>
            <a:r>
              <a:rPr lang="en" sz="24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Content loss </a:t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To measure the content loss between </a:t>
            </a:r>
            <a:r>
              <a:rPr b="1" lang="en" sz="16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the feature map in the content layer </a:t>
            </a:r>
            <a:r>
              <a:rPr lang="en" sz="16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of the generated  image and the content image</a:t>
            </a:r>
            <a:endParaRPr sz="16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	</a:t>
            </a:r>
            <a:endParaRPr sz="16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Paper: </a:t>
            </a:r>
            <a:r>
              <a:rPr lang="en" sz="1600">
                <a:solidFill>
                  <a:srgbClr val="FFFFFF"/>
                </a:solidFill>
                <a:highlight>
                  <a:schemeClr val="accent3"/>
                </a:highlight>
                <a:latin typeface="Georgia"/>
                <a:ea typeface="Georgia"/>
                <a:cs typeface="Georgia"/>
                <a:sym typeface="Georgia"/>
              </a:rPr>
              <a:t>‘conv4_4’</a:t>
            </a:r>
            <a:r>
              <a:rPr lang="en" sz="16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endParaRPr sz="16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eorgia"/>
              <a:buChar char="●"/>
            </a:pPr>
            <a:r>
              <a:rPr lang="en" sz="24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Style loss</a:t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To measure the style loss between </a:t>
            </a:r>
            <a:r>
              <a:rPr b="1" lang="en" sz="1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the gram matrices of feature maps in the style layers</a:t>
            </a:r>
            <a:r>
              <a:rPr lang="en" sz="1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of the generated  image and the style image</a:t>
            </a:r>
            <a:endParaRPr sz="16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Paper: </a:t>
            </a:r>
            <a:r>
              <a:rPr lang="en" sz="1600">
                <a:solidFill>
                  <a:schemeClr val="dk1"/>
                </a:solidFill>
                <a:highlight>
                  <a:schemeClr val="accent3"/>
                </a:highlight>
                <a:latin typeface="Georgia"/>
                <a:ea typeface="Georgia"/>
                <a:cs typeface="Georgia"/>
                <a:sym typeface="Georgia"/>
              </a:rPr>
              <a:t>[‘conv1_1’, ‘conv2_1’, ‘conv3_1’, ‘conv4_1’ and ‘conv5_1’]</a:t>
            </a:r>
            <a:endParaRPr sz="16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5" name="Google Shape;355;p61"/>
          <p:cNvSpPr txBox="1"/>
          <p:nvPr/>
        </p:nvSpPr>
        <p:spPr>
          <a:xfrm>
            <a:off x="724500" y="1162950"/>
            <a:ext cx="7695000" cy="38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eorgia"/>
              <a:buChar char="●"/>
            </a:pPr>
            <a:r>
              <a:rPr lang="en" sz="24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Content loss </a:t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To measure the content loss between </a:t>
            </a:r>
            <a:r>
              <a:rPr b="1" lang="en" sz="16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the feature map in the content layer </a:t>
            </a:r>
            <a:r>
              <a:rPr lang="en" sz="16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of the generated  image and the content image</a:t>
            </a:r>
            <a:endParaRPr sz="16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	</a:t>
            </a:r>
            <a:endParaRPr sz="16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Paper: </a:t>
            </a:r>
            <a:r>
              <a:rPr lang="en" sz="1600">
                <a:solidFill>
                  <a:srgbClr val="FFFFFF"/>
                </a:solidFill>
                <a:highlight>
                  <a:schemeClr val="accent3"/>
                </a:highlight>
                <a:latin typeface="Georgia"/>
                <a:ea typeface="Georgia"/>
                <a:cs typeface="Georgia"/>
                <a:sym typeface="Georgia"/>
              </a:rPr>
              <a:t>‘conv4_4’</a:t>
            </a:r>
            <a:r>
              <a:rPr lang="en" sz="16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endParaRPr sz="16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eorgia"/>
              <a:buChar char="●"/>
            </a:pPr>
            <a:r>
              <a:rPr lang="en" sz="24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Style loss</a:t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To measure the style loss between </a:t>
            </a:r>
            <a:r>
              <a:rPr b="1" lang="en" sz="1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the </a:t>
            </a:r>
            <a:r>
              <a:rPr b="1" lang="en" sz="1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gram matrices of </a:t>
            </a:r>
            <a:r>
              <a:rPr b="1" lang="en" sz="1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feature maps in the style layers</a:t>
            </a:r>
            <a:r>
              <a:rPr lang="en" sz="1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of the generated  image and the style image</a:t>
            </a:r>
            <a:endParaRPr sz="16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Paper: </a:t>
            </a:r>
            <a:r>
              <a:rPr lang="en" sz="1600">
                <a:solidFill>
                  <a:schemeClr val="dk1"/>
                </a:solidFill>
                <a:highlight>
                  <a:schemeClr val="accent3"/>
                </a:highlight>
                <a:latin typeface="Georgia"/>
                <a:ea typeface="Georgia"/>
                <a:cs typeface="Georgia"/>
                <a:sym typeface="Georgia"/>
              </a:rPr>
              <a:t>[‘conv1_1’, ‘conv2_1’, ‘conv3_1’, ‘conv4_1’ and ‘conv5_1’]</a:t>
            </a:r>
            <a:endParaRPr sz="16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Weighted sum. Give more weight to deeper layers</a:t>
            </a:r>
            <a:endParaRPr sz="16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E.g. 1.o for ‘conv1_1’, 2.0 for ‘conv2_1’, ...</a:t>
            </a:r>
            <a:endParaRPr sz="16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56" name="Google Shape;356;p6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eorgia"/>
                <a:ea typeface="Georgia"/>
                <a:cs typeface="Georgia"/>
                <a:sym typeface="Georgia"/>
              </a:rPr>
              <a:t>Loss functions revisited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62" name="Google Shape;362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6675" y="360950"/>
            <a:ext cx="6481874" cy="4499750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p62"/>
          <p:cNvSpPr txBox="1"/>
          <p:nvPr/>
        </p:nvSpPr>
        <p:spPr>
          <a:xfrm>
            <a:off x="129825" y="4860700"/>
            <a:ext cx="6691200" cy="2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rPr>
              <a:t>Gatys, Leon A., Alexander S. Ecker, and Matthias Bethge. "A neural algorithm of artistic style." arXiv preprint arXiv:1508.06576 (2015).</a:t>
            </a:r>
            <a:endParaRPr sz="900">
              <a:solidFill>
                <a:srgbClr val="FFFFFF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9" name="Google Shape;369;p63"/>
          <p:cNvSpPr txBox="1"/>
          <p:nvPr/>
        </p:nvSpPr>
        <p:spPr>
          <a:xfrm>
            <a:off x="724500" y="788600"/>
            <a:ext cx="7695000" cy="40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How to find these magic feature maps?</a:t>
            </a:r>
            <a:endParaRPr b="1" sz="28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eorgia"/>
                <a:ea typeface="Georgia"/>
                <a:cs typeface="Georgia"/>
                <a:sym typeface="Georgia"/>
              </a:rPr>
              <a:t>Agenda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25" name="Google Shape;125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TFRecord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Getting to know each other!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Style Transfer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457200" lvl="0" marL="18288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457200" lvl="0" marL="18288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457200" lvl="0" marL="2743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26" name="Google Shape;126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7" name="Google Shape;12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6600" y="1376100"/>
            <a:ext cx="1163600" cy="146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5" name="Google Shape;375;p64"/>
          <p:cNvSpPr txBox="1"/>
          <p:nvPr/>
        </p:nvSpPr>
        <p:spPr>
          <a:xfrm>
            <a:off x="724500" y="1709750"/>
            <a:ext cx="7695000" cy="18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Use pretrained weights (functions) such as VGG, AlexNet, GoogleNet</a:t>
            </a:r>
            <a:endParaRPr b="1" sz="28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1" name="Google Shape;381;p65"/>
          <p:cNvSpPr txBox="1"/>
          <p:nvPr/>
        </p:nvSpPr>
        <p:spPr>
          <a:xfrm>
            <a:off x="724500" y="1376100"/>
            <a:ext cx="7695000" cy="36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eorgia"/>
              <a:buChar char="●"/>
            </a:pPr>
            <a:r>
              <a:rPr lang="en" sz="24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Content loss </a:t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eorgia"/>
              <a:buChar char="●"/>
            </a:pPr>
            <a:r>
              <a:rPr lang="en" sz="24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Style loss</a:t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382" name="Google Shape;382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92375" y="1443275"/>
            <a:ext cx="5017750" cy="116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92375" y="2731475"/>
            <a:ext cx="4023225" cy="2325350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p6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eorgia"/>
                <a:ea typeface="Georgia"/>
                <a:cs typeface="Georgia"/>
                <a:sym typeface="Georgia"/>
              </a:rPr>
              <a:t>Loss functions revisited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0" name="Google Shape;390;p66"/>
          <p:cNvSpPr txBox="1"/>
          <p:nvPr/>
        </p:nvSpPr>
        <p:spPr>
          <a:xfrm>
            <a:off x="724500" y="918350"/>
            <a:ext cx="7695000" cy="40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Optimizes the initial image to minimize the combination of the two losses</a:t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Do not optimize the weights!</a:t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391" name="Google Shape;391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2650" y="2312250"/>
            <a:ext cx="5924550" cy="685800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p6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eorgia"/>
                <a:ea typeface="Georgia"/>
                <a:cs typeface="Georgia"/>
                <a:sym typeface="Georgia"/>
              </a:rPr>
              <a:t>Optimizer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8" name="Google Shape;398;p67"/>
          <p:cNvSpPr txBox="1"/>
          <p:nvPr/>
        </p:nvSpPr>
        <p:spPr>
          <a:xfrm>
            <a:off x="724500" y="1088800"/>
            <a:ext cx="7695000" cy="392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eorgia"/>
              <a:buAutoNum type="arabicPeriod"/>
            </a:pPr>
            <a:r>
              <a:rPr lang="en" sz="24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Train input instead of weights</a:t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99" name="Google Shape;399;p6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eorgia"/>
                <a:ea typeface="Georgia"/>
                <a:cs typeface="Georgia"/>
                <a:sym typeface="Georgia"/>
              </a:rPr>
              <a:t>Tricky implementation details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6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5" name="Google Shape;405;p68"/>
          <p:cNvSpPr txBox="1"/>
          <p:nvPr/>
        </p:nvSpPr>
        <p:spPr>
          <a:xfrm>
            <a:off x="724500" y="1088800"/>
            <a:ext cx="7695000" cy="392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eorgia"/>
              <a:buAutoNum type="arabicPeriod"/>
            </a:pPr>
            <a:r>
              <a:rPr lang="en" sz="24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Train input instead of weights</a:t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eorgia"/>
              <a:buAutoNum type="arabicPeriod"/>
            </a:pPr>
            <a:r>
              <a:rPr lang="en" sz="24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Multiple tensors share the same variable to avoid assembling identical subgraphs</a:t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06" name="Google Shape;406;p6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eorgia"/>
                <a:ea typeface="Georgia"/>
                <a:cs typeface="Georgia"/>
                <a:sym typeface="Georgia"/>
              </a:rPr>
              <a:t>Tricky implementation details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6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12" name="Google Shape;412;p69"/>
          <p:cNvSpPr txBox="1"/>
          <p:nvPr/>
        </p:nvSpPr>
        <p:spPr>
          <a:xfrm>
            <a:off x="724500" y="1088800"/>
            <a:ext cx="7695000" cy="392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eorgia"/>
              <a:buAutoNum type="arabicPeriod"/>
            </a:pPr>
            <a:r>
              <a:rPr lang="en" sz="24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Train input instead of weights</a:t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eorgia"/>
              <a:buAutoNum type="arabicPeriod"/>
            </a:pPr>
            <a:r>
              <a:rPr lang="en" sz="24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Multiple tensors share the same variable to avoid assembling identical subgraphs</a:t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eorgia"/>
              <a:buAutoNum type="arabicPeriod"/>
            </a:pPr>
            <a:r>
              <a:rPr lang="en" sz="24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Use pre-trained weights (from VGG-19)</a:t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eorgia"/>
              <a:buAutoNum type="alphaLcPeriod"/>
            </a:pPr>
            <a:r>
              <a:rPr lang="en" sz="24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Weights and biases already loaded for you</a:t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eorgia"/>
              <a:buAutoNum type="alphaLcPeriod"/>
            </a:pPr>
            <a:r>
              <a:rPr lang="en" sz="24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They are numpy, so need to be converted to tensors</a:t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eorgia"/>
              <a:buAutoNum type="alphaLcPeriod"/>
            </a:pPr>
            <a:r>
              <a:rPr lang="en" sz="24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Must not be trainable!!</a:t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13" name="Google Shape;413;p6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eorgia"/>
                <a:ea typeface="Georgia"/>
                <a:cs typeface="Georgia"/>
                <a:sym typeface="Georgia"/>
              </a:rPr>
              <a:t>Tricky implementation details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7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19" name="Google Shape;419;p7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eorgia"/>
                <a:ea typeface="Georgia"/>
                <a:cs typeface="Georgia"/>
                <a:sym typeface="Georgia"/>
              </a:rPr>
              <a:t>Progress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420" name="Google Shape;420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7225" y="1142325"/>
            <a:ext cx="5329557" cy="4001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7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26" name="Google Shape;426;p71"/>
          <p:cNvSpPr txBox="1"/>
          <p:nvPr/>
        </p:nvSpPr>
        <p:spPr>
          <a:xfrm>
            <a:off x="724500" y="2086075"/>
            <a:ext cx="76950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Cool story, bro. So what?</a:t>
            </a:r>
            <a:endParaRPr b="1" sz="28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7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32" name="Google Shape;432;p72"/>
          <p:cNvSpPr txBox="1"/>
          <p:nvPr/>
        </p:nvSpPr>
        <p:spPr>
          <a:xfrm>
            <a:off x="724500" y="1255625"/>
            <a:ext cx="7695000" cy="29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eorgia"/>
              <a:buChar char="●"/>
            </a:pPr>
            <a:r>
              <a:rPr lang="en" sz="24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Snapchat filters</a:t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eorgia"/>
              <a:buChar char="●"/>
            </a:pPr>
            <a:r>
              <a:rPr lang="en" sz="24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Google photos</a:t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eorgia"/>
              <a:buChar char="●"/>
            </a:pPr>
            <a:r>
              <a:rPr lang="en" sz="24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Movies!!!</a:t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33" name="Google Shape;433;p7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eorgia"/>
                <a:ea typeface="Georgia"/>
                <a:cs typeface="Georgia"/>
                <a:sym typeface="Georgia"/>
              </a:rPr>
              <a:t>Fun applications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7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39" name="Google Shape;439;p73"/>
          <p:cNvSpPr txBox="1"/>
          <p:nvPr/>
        </p:nvSpPr>
        <p:spPr>
          <a:xfrm>
            <a:off x="724500" y="717725"/>
            <a:ext cx="7695000" cy="40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Is art exclusively a human domain?</a:t>
            </a:r>
            <a:endParaRPr b="1" sz="28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9"/>
          <p:cNvSpPr txBox="1"/>
          <p:nvPr>
            <p:ph type="ctrTitle"/>
          </p:nvPr>
        </p:nvSpPr>
        <p:spPr>
          <a:xfrm>
            <a:off x="400075" y="2055754"/>
            <a:ext cx="8145000" cy="103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TFRecord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33" name="Google Shape;133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2"/>
                </a:solidFill>
              </a:rPr>
              <a:t>‹#›</a:t>
            </a:fld>
            <a:endParaRPr>
              <a:solidFill>
                <a:schemeClr val="lt2"/>
              </a:solidFill>
            </a:endParaRPr>
          </a:p>
        </p:txBody>
      </p:sp>
      <p:pic>
        <p:nvPicPr>
          <p:cNvPr id="134" name="Google Shape;13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90775" y="464625"/>
            <a:ext cx="1163600" cy="146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74"/>
          <p:cNvSpPr txBox="1"/>
          <p:nvPr>
            <p:ph type="title"/>
          </p:nvPr>
        </p:nvSpPr>
        <p:spPr>
          <a:xfrm>
            <a:off x="311700" y="521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eorgia"/>
                <a:ea typeface="Georgia"/>
                <a:cs typeface="Georgia"/>
                <a:sym typeface="Georgia"/>
              </a:rPr>
              <a:t>Next class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45" name="Google Shape;445;p74"/>
          <p:cNvSpPr txBox="1"/>
          <p:nvPr>
            <p:ph idx="1" type="body"/>
          </p:nvPr>
        </p:nvSpPr>
        <p:spPr>
          <a:xfrm>
            <a:off x="311700" y="1330250"/>
            <a:ext cx="7491900" cy="312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GANs by Alec Radford!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Feedback: chiphuyen@cs.stanford.edu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Thanks!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46" name="Google Shape;446;p7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0" name="Google Shape;140;p30"/>
          <p:cNvSpPr txBox="1"/>
          <p:nvPr/>
        </p:nvSpPr>
        <p:spPr>
          <a:xfrm>
            <a:off x="724500" y="1366825"/>
            <a:ext cx="7695000" cy="36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eorgia"/>
              <a:buAutoNum type="arabicPeriod"/>
            </a:pPr>
            <a:r>
              <a:rPr lang="en" sz="24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The recommended format for TensorFlow</a:t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eorgia"/>
              <a:buAutoNum type="arabicPeriod"/>
            </a:pPr>
            <a:r>
              <a:rPr lang="en" sz="24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B</a:t>
            </a:r>
            <a:r>
              <a:rPr lang="en" sz="24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inary file format</a:t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41" name="Google Shape;141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eorgia"/>
                <a:ea typeface="Georgia"/>
                <a:cs typeface="Georgia"/>
                <a:sym typeface="Georgia"/>
              </a:rPr>
              <a:t>What’s TFRecord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7" name="Google Shape;147;p31"/>
          <p:cNvSpPr txBox="1"/>
          <p:nvPr/>
        </p:nvSpPr>
        <p:spPr>
          <a:xfrm>
            <a:off x="724500" y="1366825"/>
            <a:ext cx="7695000" cy="36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eorgia"/>
              <a:buAutoNum type="arabicPeriod"/>
            </a:pPr>
            <a:r>
              <a:rPr lang="en" sz="24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The recommended format for TensorFlow</a:t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eorgia"/>
              <a:buAutoNum type="arabicPeriod"/>
            </a:pPr>
            <a:r>
              <a:rPr lang="en" sz="24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Binary file format</a:t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a serialized tf.train.Example protobuf object</a:t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48" name="Google Shape;148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eorgia"/>
                <a:ea typeface="Georgia"/>
                <a:cs typeface="Georgia"/>
                <a:sym typeface="Georgia"/>
              </a:rPr>
              <a:t>What’s TFRecord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4" name="Google Shape;154;p32"/>
          <p:cNvSpPr txBox="1"/>
          <p:nvPr/>
        </p:nvSpPr>
        <p:spPr>
          <a:xfrm>
            <a:off x="724500" y="918350"/>
            <a:ext cx="7695000" cy="40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eorgia"/>
              <a:buChar char="●"/>
            </a:pPr>
            <a:r>
              <a:rPr lang="en" sz="24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make better use of disk cache</a:t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55" name="Google Shape;155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eorgia"/>
                <a:ea typeface="Georgia"/>
                <a:cs typeface="Georgia"/>
                <a:sym typeface="Georgia"/>
              </a:rPr>
              <a:t>Why binary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1" name="Google Shape;161;p33"/>
          <p:cNvSpPr txBox="1"/>
          <p:nvPr/>
        </p:nvSpPr>
        <p:spPr>
          <a:xfrm>
            <a:off x="724500" y="918350"/>
            <a:ext cx="7695000" cy="40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eorgia"/>
              <a:buChar char="●"/>
            </a:pPr>
            <a:r>
              <a:rPr lang="en" sz="24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make better use of disk cache</a:t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eorgia"/>
              <a:buChar char="●"/>
            </a:pPr>
            <a:r>
              <a:rPr lang="en" sz="24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faster to move around</a:t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62" name="Google Shape;162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eorgia"/>
                <a:ea typeface="Georgia"/>
                <a:cs typeface="Georgia"/>
                <a:sym typeface="Georgia"/>
              </a:rPr>
              <a:t>Why binary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